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672" r:id="rId2"/>
  </p:sldMasterIdLst>
  <p:sldIdLst>
    <p:sldId id="257" r:id="rId3"/>
    <p:sldId id="256"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F03D12-6FAA-41BD-BF47-E0C67BF60A5F}" v="5086" dt="2021-01-26T11:58:49.414"/>
    <p1510:client id="{5B8A7E30-0D1A-4F83-9489-A9BF741AD472}" v="265" dt="2021-01-26T11:51:56.2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 y="18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10"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dirty="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254848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4167193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3466121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Tree>
    <p:extLst>
      <p:ext uri="{BB962C8B-B14F-4D97-AF65-F5344CB8AC3E}">
        <p14:creationId xmlns:p14="http://schemas.microsoft.com/office/powerpoint/2010/main" val="326763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1431476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1/26/2021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23650969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1/26/2021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79709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dirty="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2324639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dirty="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40485587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1/26/2021</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7183125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1/26/2021</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010580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p>
            <a:fld id="{4509A250-FF31-4206-8172-F9D3106AACB1}" type="datetimeFigureOut">
              <a:rPr lang="en-US" dirty="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3332052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1/26/2021</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310983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1/26/2021</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462254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1/26/2021</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13757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1/26/2021</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4150758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1/26/2021</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6971065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1/26/2021</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0143901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1/26/2021</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5673303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1/26/2021</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140246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1/26/2021</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7485572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1/26/2021</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855579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1511118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96027F-7875-4030-9381-8BD8C4F21935}" type="datetimeFigureOut">
              <a:rPr lang="en-US" dirty="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346176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96027F-7875-4030-9381-8BD8C4F21935}" type="datetimeFigureOut">
              <a:rPr lang="en-US" dirty="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532197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Date Placeholder 2"/>
          <p:cNvSpPr>
            <a:spLocks noGrp="1"/>
          </p:cNvSpPr>
          <p:nvPr>
            <p:ph type="dt" sz="half" idx="10"/>
          </p:nvPr>
        </p:nvSpPr>
        <p:spPr/>
        <p:txBody>
          <a:bodyPr/>
          <a:lstStyle/>
          <a:p>
            <a:fld id="{4509A250-FF31-4206-8172-F9D3106AACB1}" type="datetimeFigureOut">
              <a:rPr lang="en-US" dirty="0"/>
              <a:t>1/26/2021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279051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1/26/2021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49439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1/26/2021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1784529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602256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1/26/2021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a:p>
        </p:txBody>
      </p:sp>
    </p:spTree>
    <p:extLst>
      <p:ext uri="{BB962C8B-B14F-4D97-AF65-F5344CB8AC3E}">
        <p14:creationId xmlns:p14="http://schemas.microsoft.com/office/powerpoint/2010/main" val="2149025558"/>
      </p:ext>
    </p:extLst>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1/26/2021</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2136932579"/>
      </p:ext>
    </p:extLst>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75" r:id="rId10"/>
    <p:sldLayoutId id="2147483673" r:id="rId11"/>
    <p:sldLayoutId id="2147483674"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F28E2-99A5-4489-8050-279071257BBB}"/>
              </a:ext>
            </a:extLst>
          </p:cNvPr>
          <p:cNvSpPr>
            <a:spLocks noGrp="1"/>
          </p:cNvSpPr>
          <p:nvPr>
            <p:ph type="title"/>
          </p:nvPr>
        </p:nvSpPr>
        <p:spPr>
          <a:xfrm>
            <a:off x="198436" y="119343"/>
            <a:ext cx="9404723" cy="838555"/>
          </a:xfrm>
        </p:spPr>
        <p:txBody>
          <a:bodyPr/>
          <a:lstStyle/>
          <a:p>
            <a:r>
              <a:rPr lang="en-US"/>
              <a:t>Live learning- Zoom lessons</a:t>
            </a:r>
          </a:p>
        </p:txBody>
      </p:sp>
      <p:sp>
        <p:nvSpPr>
          <p:cNvPr id="3" name="Content Placeholder 2">
            <a:extLst>
              <a:ext uri="{FF2B5EF4-FFF2-40B4-BE49-F238E27FC236}">
                <a16:creationId xmlns:a16="http://schemas.microsoft.com/office/drawing/2014/main" id="{1637D5CE-DAC6-4595-81C2-D39A9336D8DF}"/>
              </a:ext>
            </a:extLst>
          </p:cNvPr>
          <p:cNvSpPr>
            <a:spLocks noGrp="1"/>
          </p:cNvSpPr>
          <p:nvPr>
            <p:ph idx="1"/>
          </p:nvPr>
        </p:nvSpPr>
        <p:spPr>
          <a:xfrm>
            <a:off x="346379" y="974072"/>
            <a:ext cx="11499241" cy="4909856"/>
          </a:xfrm>
        </p:spPr>
        <p:txBody>
          <a:bodyPr vert="horz" lIns="91440" tIns="45720" rIns="91440" bIns="45720" rtlCol="0" anchor="t">
            <a:normAutofit fontScale="92500" lnSpcReduction="20000"/>
          </a:bodyPr>
          <a:lstStyle/>
          <a:p>
            <a:r>
              <a:rPr lang="en-US" dirty="0"/>
              <a:t>Dear Parent/ Guardian and student,</a:t>
            </a:r>
          </a:p>
          <a:p>
            <a:pPr marL="0" indent="0">
              <a:buClr>
                <a:srgbClr val="8AD0D6"/>
              </a:buClr>
              <a:buNone/>
            </a:pPr>
            <a:r>
              <a:rPr lang="en-US" dirty="0"/>
              <a:t>We are improving our remote learning offer to you and beginning to introduce live lessons over ZOOM. Initially these lessons shall be focussed on KS4 (yr 10 and 11) students to support them in completing exam content.</a:t>
            </a:r>
            <a:r>
              <a:rPr lang="en-US" dirty="0">
                <a:solidFill>
                  <a:srgbClr val="FF0000"/>
                </a:solidFill>
              </a:rPr>
              <a:t> </a:t>
            </a:r>
            <a:r>
              <a:rPr lang="en-US" dirty="0"/>
              <a:t>This is an exciting opportunity, allowing for some face-to-face contact with teachers, ensuring students continue to make outstanding progress.</a:t>
            </a:r>
          </a:p>
          <a:p>
            <a:pPr marL="0" indent="0">
              <a:buNone/>
            </a:pPr>
            <a:r>
              <a:rPr lang="en-US" dirty="0"/>
              <a:t>Moving forward, we hope to offer live lessons to KS3 students in the near future. These live lessons shall support the remote learning work that is already being set and are not designed to replace these.</a:t>
            </a:r>
          </a:p>
          <a:p>
            <a:pPr marL="0" indent="0">
              <a:buNone/>
            </a:pPr>
            <a:r>
              <a:rPr lang="en-US" dirty="0"/>
              <a:t>There are a number of rules related to live learning which MUST be followed to ensure student and staff safety and to support student progress. Please look at these rules on the next slide and ensure that these are followed. If you have any issues,</a:t>
            </a:r>
            <a:r>
              <a:rPr lang="en-US" dirty="0">
                <a:solidFill>
                  <a:srgbClr val="FF0000"/>
                </a:solidFill>
              </a:rPr>
              <a:t> </a:t>
            </a:r>
            <a:r>
              <a:rPr lang="en-US" dirty="0"/>
              <a:t>please contact your teacher before the lesson to inform them.</a:t>
            </a:r>
          </a:p>
          <a:p>
            <a:pPr marL="0" indent="0">
              <a:buNone/>
            </a:pPr>
            <a:r>
              <a:rPr lang="en-US" dirty="0"/>
              <a:t>Live lessons are for students at Boldon school. No one else should be present at any time including parents, guardians, siblings etc. Under no circumstance should these lessons be recorded or images taken. This would be a significant breach of GDPR regulations, and the school shall view this as a significant breach of teacher or student confidentiatility and deal with this appropriately.</a:t>
            </a:r>
          </a:p>
          <a:p>
            <a:pPr marL="0" indent="0">
              <a:buNone/>
            </a:pPr>
            <a:endParaRPr lang="en-US" dirty="0"/>
          </a:p>
        </p:txBody>
      </p:sp>
    </p:spTree>
    <p:extLst>
      <p:ext uri="{BB962C8B-B14F-4D97-AF65-F5344CB8AC3E}">
        <p14:creationId xmlns:p14="http://schemas.microsoft.com/office/powerpoint/2010/main" val="2265301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B45A5-89EC-4168-B1CF-1264F72A8A21}"/>
              </a:ext>
            </a:extLst>
          </p:cNvPr>
          <p:cNvSpPr>
            <a:spLocks noGrp="1"/>
          </p:cNvSpPr>
          <p:nvPr>
            <p:ph type="ctrTitle"/>
          </p:nvPr>
        </p:nvSpPr>
        <p:spPr>
          <a:xfrm>
            <a:off x="131996" y="350728"/>
            <a:ext cx="10704562" cy="730431"/>
          </a:xfrm>
        </p:spPr>
        <p:txBody>
          <a:bodyPr/>
          <a:lstStyle/>
          <a:p>
            <a:r>
              <a:rPr lang="en-US" sz="3600"/>
              <a:t>Boldon School Live learning</a:t>
            </a:r>
            <a:r>
              <a:rPr lang="en-US" sz="3600">
                <a:solidFill>
                  <a:srgbClr val="FF0000"/>
                </a:solidFill>
              </a:rPr>
              <a:t>-</a:t>
            </a:r>
            <a:r>
              <a:rPr lang="en-US" sz="3600"/>
              <a:t> student instructions</a:t>
            </a:r>
          </a:p>
        </p:txBody>
      </p:sp>
      <p:sp>
        <p:nvSpPr>
          <p:cNvPr id="3" name="Subtitle 2">
            <a:extLst>
              <a:ext uri="{FF2B5EF4-FFF2-40B4-BE49-F238E27FC236}">
                <a16:creationId xmlns:a16="http://schemas.microsoft.com/office/drawing/2014/main" id="{00E17C3A-8649-4B56-AB18-B25CA1A79AB5}"/>
              </a:ext>
            </a:extLst>
          </p:cNvPr>
          <p:cNvSpPr>
            <a:spLocks noGrp="1"/>
          </p:cNvSpPr>
          <p:nvPr>
            <p:ph type="subTitle" idx="1"/>
          </p:nvPr>
        </p:nvSpPr>
        <p:spPr>
          <a:xfrm>
            <a:off x="267695" y="1050887"/>
            <a:ext cx="11414370" cy="5450554"/>
          </a:xfrm>
        </p:spPr>
        <p:txBody>
          <a:bodyPr>
            <a:normAutofit fontScale="85000" lnSpcReduction="20000"/>
          </a:bodyPr>
          <a:lstStyle/>
          <a:p>
            <a:r>
              <a:rPr lang="en-US" b="1" dirty="0">
                <a:solidFill>
                  <a:srgbClr val="FFFF00"/>
                </a:solidFill>
              </a:rPr>
              <a:t>In order to participate in live learning you must follow these instructions.</a:t>
            </a:r>
          </a:p>
          <a:p>
            <a:r>
              <a:rPr lang="en-US" b="1" dirty="0">
                <a:solidFill>
                  <a:srgbClr val="FFFF00"/>
                </a:solidFill>
              </a:rPr>
              <a:t>1. Make sure you have the correct lesson link sent to you through SMHW.</a:t>
            </a:r>
          </a:p>
          <a:p>
            <a:r>
              <a:rPr lang="en-US" b="1" dirty="0">
                <a:solidFill>
                  <a:srgbClr val="FFFF00"/>
                </a:solidFill>
              </a:rPr>
              <a:t>2. Be ready for the lesson 10 minutes before it starts and wait for teacher to give you access. This means appropriate dress (no pj's) and out of your bed.</a:t>
            </a:r>
          </a:p>
          <a:p>
            <a:r>
              <a:rPr lang="en-US" b="1" dirty="0">
                <a:solidFill>
                  <a:srgbClr val="FFFF00"/>
                </a:solidFill>
              </a:rPr>
              <a:t>3. Arrange an appropriate place to work. THese lessons are for students only so no parents or siblings should be in the same room if possible.</a:t>
            </a:r>
          </a:p>
          <a:p>
            <a:r>
              <a:rPr lang="en-US" b="1" dirty="0">
                <a:solidFill>
                  <a:srgbClr val="FFFF00"/>
                </a:solidFill>
              </a:rPr>
              <a:t>4. Be prepared for learning. Have a pen, pencil, paper (possibly a calculator)</a:t>
            </a:r>
          </a:p>
          <a:p>
            <a:r>
              <a:rPr lang="en-US" b="1" dirty="0">
                <a:solidFill>
                  <a:srgbClr val="FFFF00"/>
                </a:solidFill>
              </a:rPr>
              <a:t>5. Make sure your microphone is turned off.</a:t>
            </a:r>
          </a:p>
          <a:p>
            <a:r>
              <a:rPr lang="en-US" b="1" dirty="0">
                <a:solidFill>
                  <a:srgbClr val="FFFF00"/>
                </a:solidFill>
              </a:rPr>
              <a:t>6. Do not disrupt the learning of other students in any way. If you disrupt learning then you shall receive a warning and then be removed from the lesson and your head of year informed.</a:t>
            </a:r>
          </a:p>
          <a:p>
            <a:r>
              <a:rPr lang="en-US" b="1" dirty="0">
                <a:solidFill>
                  <a:srgbClr val="FFFF00"/>
                </a:solidFill>
              </a:rPr>
              <a:t>7. Use the comments or raise your hand to ask a question. Wait for the teacher or support teacher to answer you.</a:t>
            </a:r>
          </a:p>
          <a:p>
            <a:r>
              <a:rPr lang="en-US" b="1" dirty="0">
                <a:solidFill>
                  <a:srgbClr val="FFFF00"/>
                </a:solidFill>
              </a:rPr>
              <a:t>8. Complete all the tasks set during the lesson.</a:t>
            </a:r>
          </a:p>
          <a:p>
            <a:r>
              <a:rPr lang="en-US" b="1" dirty="0">
                <a:solidFill>
                  <a:srgbClr val="FFFF00"/>
                </a:solidFill>
              </a:rPr>
              <a:t>9. At the end of the lesson close down your connection/ leave the meeting.</a:t>
            </a:r>
          </a:p>
          <a:p>
            <a:endParaRPr lang="en-US" b="1" dirty="0">
              <a:solidFill>
                <a:srgbClr val="FFFF00"/>
              </a:solidFill>
            </a:endParaRPr>
          </a:p>
          <a:p>
            <a:r>
              <a:rPr lang="en-US" b="1" dirty="0">
                <a:solidFill>
                  <a:srgbClr val="FFFF00"/>
                </a:solidFill>
              </a:rPr>
              <a:t>At no stage should you record any images or parts of the lesson. Any student who records images or acts innappropriately during a lesson shall be removed from all future live learning lessons and parents shall be informed. Using images without express written permission is a breach of GDPR regulations and shall be dealt with as such.</a:t>
            </a:r>
          </a:p>
          <a:p>
            <a:endParaRPr lang="en-US" dirty="0"/>
          </a:p>
        </p:txBody>
      </p:sp>
    </p:spTree>
    <p:extLst>
      <p:ext uri="{BB962C8B-B14F-4D97-AF65-F5344CB8AC3E}">
        <p14:creationId xmlns:p14="http://schemas.microsoft.com/office/powerpoint/2010/main" val="1668467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092FB-6369-4912-9935-5DB14AE6A076}"/>
              </a:ext>
            </a:extLst>
          </p:cNvPr>
          <p:cNvSpPr>
            <a:spLocks noGrp="1"/>
          </p:cNvSpPr>
          <p:nvPr>
            <p:ph type="title"/>
          </p:nvPr>
        </p:nvSpPr>
        <p:spPr>
          <a:xfrm>
            <a:off x="646111" y="452718"/>
            <a:ext cx="9404723" cy="886180"/>
          </a:xfrm>
        </p:spPr>
        <p:txBody>
          <a:bodyPr/>
          <a:lstStyle/>
          <a:p>
            <a:r>
              <a:rPr lang="en-US"/>
              <a:t>Live learning</a:t>
            </a:r>
          </a:p>
        </p:txBody>
      </p:sp>
      <p:sp>
        <p:nvSpPr>
          <p:cNvPr id="3" name="Content Placeholder 2">
            <a:extLst>
              <a:ext uri="{FF2B5EF4-FFF2-40B4-BE49-F238E27FC236}">
                <a16:creationId xmlns:a16="http://schemas.microsoft.com/office/drawing/2014/main" id="{FF2467F5-51D5-435D-9B6D-3F43B226C884}"/>
              </a:ext>
            </a:extLst>
          </p:cNvPr>
          <p:cNvSpPr>
            <a:spLocks noGrp="1"/>
          </p:cNvSpPr>
          <p:nvPr>
            <p:ph idx="1"/>
          </p:nvPr>
        </p:nvSpPr>
        <p:spPr>
          <a:xfrm>
            <a:off x="1103312" y="1529043"/>
            <a:ext cx="8946541" cy="4719356"/>
          </a:xfrm>
        </p:spPr>
        <p:txBody>
          <a:bodyPr vert="horz" lIns="91440" tIns="45720" rIns="91440" bIns="45720" rtlCol="0" anchor="t">
            <a:normAutofit/>
          </a:bodyPr>
          <a:lstStyle/>
          <a:p>
            <a:r>
              <a:rPr lang="en-US"/>
              <a:t>Checklist for students:</a:t>
            </a:r>
          </a:p>
          <a:p>
            <a:pPr marL="0" indent="0">
              <a:buClr>
                <a:srgbClr val="8AD0D6"/>
              </a:buClr>
              <a:buNone/>
            </a:pPr>
            <a:r>
              <a:rPr lang="en-US"/>
              <a:t>1. Are you dressed appropriately and in an appropriate location?</a:t>
            </a:r>
          </a:p>
          <a:p>
            <a:pPr marL="0" indent="0">
              <a:buNone/>
            </a:pPr>
            <a:r>
              <a:rPr lang="en-US"/>
              <a:t>2. Are you prepared for learning (pen, paper, calculator etc)?</a:t>
            </a:r>
          </a:p>
          <a:p>
            <a:pPr marL="0" indent="0">
              <a:buNone/>
            </a:pPr>
            <a:r>
              <a:rPr lang="en-US"/>
              <a:t>3. Are you alone?</a:t>
            </a:r>
          </a:p>
          <a:p>
            <a:pPr marL="0" indent="0">
              <a:buNone/>
            </a:pPr>
            <a:r>
              <a:rPr lang="en-US"/>
              <a:t>4. Are you aware of all the school rules around live learning?</a:t>
            </a:r>
          </a:p>
          <a:p>
            <a:pPr marL="0" indent="0">
              <a:buNone/>
            </a:pPr>
            <a:r>
              <a:rPr lang="en-US"/>
              <a:t>5. Are you ready to follow the schools expectations for live learning?</a:t>
            </a:r>
          </a:p>
          <a:p>
            <a:pPr marL="0" indent="0">
              <a:buNone/>
            </a:pPr>
            <a:endParaRPr lang="en-US"/>
          </a:p>
          <a:p>
            <a:pPr marL="0" indent="0">
              <a:buNone/>
            </a:pPr>
            <a:r>
              <a:rPr lang="en-US"/>
              <a:t>If you answer no to any of these questions, please do NOT enter the lesson and contact your teacher to let them know what support you need.</a:t>
            </a:r>
          </a:p>
          <a:p>
            <a:pPr>
              <a:buClr>
                <a:srgbClr val="8AD0D6"/>
              </a:buClr>
            </a:pPr>
            <a:endParaRPr lang="en-US"/>
          </a:p>
        </p:txBody>
      </p:sp>
    </p:spTree>
    <p:extLst>
      <p:ext uri="{BB962C8B-B14F-4D97-AF65-F5344CB8AC3E}">
        <p14:creationId xmlns:p14="http://schemas.microsoft.com/office/powerpoint/2010/main" val="30060935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BrushVTI">
  <a:themeElements>
    <a:clrScheme name="AnalogousFromLightSeedRightStep">
      <a:dk1>
        <a:srgbClr val="000000"/>
      </a:dk1>
      <a:lt1>
        <a:srgbClr val="FFFFFF"/>
      </a:lt1>
      <a:dk2>
        <a:srgbClr val="412824"/>
      </a:dk2>
      <a:lt2>
        <a:srgbClr val="E2E8E8"/>
      </a:lt2>
      <a:accent1>
        <a:srgbClr val="E37A7C"/>
      </a:accent1>
      <a:accent2>
        <a:srgbClr val="DC8F5C"/>
      </a:accent2>
      <a:accent3>
        <a:srgbClr val="B2A25A"/>
      </a:accent3>
      <a:accent4>
        <a:srgbClr val="95AC48"/>
      </a:accent4>
      <a:accent5>
        <a:srgbClr val="79B359"/>
      </a:accent5>
      <a:accent6>
        <a:srgbClr val="4BBA52"/>
      </a:accent6>
      <a:hlink>
        <a:srgbClr val="568E8C"/>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616</Words>
  <Application>Microsoft Office PowerPoint</Application>
  <PresentationFormat>Widescreen</PresentationFormat>
  <Paragraphs>28</Paragraphs>
  <Slides>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Century Gothic</vt:lpstr>
      <vt:lpstr>Wingdings 3</vt:lpstr>
      <vt:lpstr>Ion</vt:lpstr>
      <vt:lpstr>BrushVTI</vt:lpstr>
      <vt:lpstr>Live learning- Zoom lessons</vt:lpstr>
      <vt:lpstr>Boldon School Live learning- student instructions</vt:lpstr>
      <vt:lpstr>Live learning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Welsh, S (Boldon School - Staff)</dc:creator>
  <cp:lastModifiedBy>Neil Burrell</cp:lastModifiedBy>
  <cp:revision>3</cp:revision>
  <dcterms:created xsi:type="dcterms:W3CDTF">2021-01-26T10:25:42Z</dcterms:created>
  <dcterms:modified xsi:type="dcterms:W3CDTF">2021-01-26T13:47:45Z</dcterms:modified>
</cp:coreProperties>
</file>